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1" r:id="rId2"/>
    <p:sldId id="315" r:id="rId3"/>
    <p:sldId id="326" r:id="rId4"/>
    <p:sldId id="319" r:id="rId5"/>
    <p:sldId id="320" r:id="rId6"/>
    <p:sldId id="323" r:id="rId7"/>
    <p:sldId id="321" r:id="rId8"/>
    <p:sldId id="322" r:id="rId9"/>
    <p:sldId id="313" r:id="rId10"/>
    <p:sldId id="314" r:id="rId11"/>
    <p:sldId id="311" r:id="rId12"/>
    <p:sldId id="328" r:id="rId13"/>
    <p:sldId id="324" r:id="rId14"/>
    <p:sldId id="325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kan Gören" initials="HG" lastIdx="1" clrIdx="0">
    <p:extLst>
      <p:ext uri="{19B8F6BF-5375-455C-9EA6-DF929625EA0E}">
        <p15:presenceInfo xmlns:p15="http://schemas.microsoft.com/office/powerpoint/2012/main" userId="d6a0eebdd00571b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590" autoAdjust="0"/>
  </p:normalViewPr>
  <p:slideViewPr>
    <p:cSldViewPr>
      <p:cViewPr varScale="1">
        <p:scale>
          <a:sx n="110" d="100"/>
          <a:sy n="110" d="100"/>
        </p:scale>
        <p:origin x="16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28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-39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23141-CDE5-43A6-A6DF-EE20AE32DECA}" type="datetimeFigureOut">
              <a:rPr lang="tr-TR" smtClean="0"/>
              <a:pPr/>
              <a:t>27.08.2014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A0CB1-9E41-405B-9538-EB622811A56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7824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DF3C-DF22-4616-97B8-5159D2F08E71}" type="datetimeFigureOut">
              <a:rPr lang="tr-TR" smtClean="0"/>
              <a:pPr/>
              <a:t>27.08.2014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C8BB-0F98-435D-AA59-805A5E4E389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9280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DF3C-DF22-4616-97B8-5159D2F08E71}" type="datetimeFigureOut">
              <a:rPr lang="tr-TR" smtClean="0"/>
              <a:pPr/>
              <a:t>27.08.2014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C8BB-0F98-435D-AA59-805A5E4E389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802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DF3C-DF22-4616-97B8-5159D2F08E71}" type="datetimeFigureOut">
              <a:rPr lang="tr-TR" smtClean="0"/>
              <a:pPr/>
              <a:t>27.08.2014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C8BB-0F98-435D-AA59-805A5E4E389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405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DF3C-DF22-4616-97B8-5159D2F08E71}" type="datetimeFigureOut">
              <a:rPr lang="tr-TR" smtClean="0"/>
              <a:pPr/>
              <a:t>27.08.2014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C8BB-0F98-435D-AA59-805A5E4E389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7833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DF3C-DF22-4616-97B8-5159D2F08E71}" type="datetimeFigureOut">
              <a:rPr lang="tr-TR" smtClean="0"/>
              <a:pPr/>
              <a:t>27.08.2014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C8BB-0F98-435D-AA59-805A5E4E389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918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DF3C-DF22-4616-97B8-5159D2F08E71}" type="datetimeFigureOut">
              <a:rPr lang="tr-TR" smtClean="0"/>
              <a:pPr/>
              <a:t>27.08.2014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C8BB-0F98-435D-AA59-805A5E4E389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579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DF3C-DF22-4616-97B8-5159D2F08E71}" type="datetimeFigureOut">
              <a:rPr lang="tr-TR" smtClean="0"/>
              <a:pPr/>
              <a:t>27.08.2014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C8BB-0F98-435D-AA59-805A5E4E389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312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DF3C-DF22-4616-97B8-5159D2F08E71}" type="datetimeFigureOut">
              <a:rPr lang="tr-TR" smtClean="0"/>
              <a:pPr/>
              <a:t>27.08.2014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C8BB-0F98-435D-AA59-805A5E4E389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313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DF3C-DF22-4616-97B8-5159D2F08E71}" type="datetimeFigureOut">
              <a:rPr lang="tr-TR" smtClean="0"/>
              <a:pPr/>
              <a:t>27.08.2014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C8BB-0F98-435D-AA59-805A5E4E389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065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DF3C-DF22-4616-97B8-5159D2F08E71}" type="datetimeFigureOut">
              <a:rPr lang="tr-TR" smtClean="0"/>
              <a:pPr/>
              <a:t>27.08.2014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C8BB-0F98-435D-AA59-805A5E4E389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837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DF3C-DF22-4616-97B8-5159D2F08E71}" type="datetimeFigureOut">
              <a:rPr lang="tr-TR" smtClean="0"/>
              <a:pPr/>
              <a:t>27.08.2014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C8BB-0F98-435D-AA59-805A5E4E389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431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BDF3C-DF22-4616-97B8-5159D2F08E71}" type="datetimeFigureOut">
              <a:rPr lang="tr-TR" smtClean="0"/>
              <a:pPr/>
              <a:t>27.08.2014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FC8BB-0F98-435D-AA59-805A5E4E389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320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43608" y="1124744"/>
            <a:ext cx="7772400" cy="1470025"/>
          </a:xfrm>
        </p:spPr>
        <p:txBody>
          <a:bodyPr/>
          <a:lstStyle/>
          <a:p>
            <a:r>
              <a:rPr lang="tr-TR" dirty="0" smtClean="0"/>
              <a:t>BAĞIL VE YARI BAĞIL DEĞERLENDİRME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5616" y="4293096"/>
            <a:ext cx="6760840" cy="550912"/>
          </a:xfrm>
        </p:spPr>
        <p:txBody>
          <a:bodyPr>
            <a:normAutofit/>
          </a:bodyPr>
          <a:lstStyle/>
          <a:p>
            <a:r>
              <a:rPr lang="tr-TR" sz="1600" b="1" dirty="0">
                <a:solidFill>
                  <a:srgbClr val="002060"/>
                </a:solidFill>
              </a:rPr>
              <a:t>http://mehmetakif.edu.tr/files/yonerge/bagil-degerlendirme-yonergesi.pdf</a:t>
            </a:r>
            <a:endParaRPr lang="tr-TR" sz="1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42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r>
              <a:rPr lang="tr-TR" dirty="0" smtClean="0"/>
              <a:t>Limitler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786255" y="2852936"/>
          <a:ext cx="5571490" cy="2016224"/>
        </p:xfrm>
        <a:graphic>
          <a:graphicData uri="http://schemas.openxmlformats.org/drawingml/2006/table">
            <a:tbl>
              <a:tblPr firstRow="1" firstCol="1" bandRow="1"/>
              <a:tblGrid>
                <a:gridCol w="1450975"/>
                <a:gridCol w="407670"/>
                <a:gridCol w="1856105"/>
                <a:gridCol w="585470"/>
                <a:gridCol w="1271270"/>
              </a:tblGrid>
              <a:tr h="355053">
                <a:tc>
                  <a:txBody>
                    <a:bodyPr/>
                    <a:lstStyle/>
                    <a:p>
                      <a:pPr marL="6350" marR="1270" indent="-635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37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6350" marR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LİSANS PROGRAMLARI İÇİN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3746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1270" indent="-635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3746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059">
                <a:tc>
                  <a:txBody>
                    <a:bodyPr/>
                    <a:lstStyle/>
                    <a:p>
                      <a:pPr marL="563245" marR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HBAL≤15  HBÜL≥90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37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70" indent="-635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3746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127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HBL :      ≤35 ve ≥ 85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37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70" indent="-635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37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YSSL: </a:t>
                      </a:r>
                      <a:r>
                        <a:rPr lang="tr-TR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&lt;50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3746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53">
                <a:tc>
                  <a:txBody>
                    <a:bodyPr/>
                    <a:lstStyle/>
                    <a:p>
                      <a:pPr marL="6350" marR="1270" indent="-635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37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8110" marR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ÖN LİSANS PROGRAMLARI İÇİN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3746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1270" indent="-635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3746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059">
                <a:tc>
                  <a:txBody>
                    <a:bodyPr/>
                    <a:lstStyle/>
                    <a:p>
                      <a:pPr marL="563245" marR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BDKL: ≤15 HBÜL ≥ 90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37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70" indent="-635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3746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127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HBL :      ≤35 ve ≥ 85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37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70" indent="-635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37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YSSL: </a:t>
                      </a:r>
                      <a:r>
                        <a:rPr lang="tr-TR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&lt;45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73025" marT="3746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43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20688"/>
            <a:ext cx="8229600" cy="1143000"/>
          </a:xfrm>
        </p:spPr>
        <p:txBody>
          <a:bodyPr/>
          <a:lstStyle/>
          <a:p>
            <a:r>
              <a:rPr lang="tr-TR" dirty="0" smtClean="0"/>
              <a:t>Lisans için Tablo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759" y="2276872"/>
            <a:ext cx="6662308" cy="2943811"/>
          </a:xfrm>
        </p:spPr>
      </p:pic>
    </p:spTree>
    <p:extLst>
      <p:ext uri="{BB962C8B-B14F-4D97-AF65-F5344CB8AC3E}">
        <p14:creationId xmlns:p14="http://schemas.microsoft.com/office/powerpoint/2010/main" val="39596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20688"/>
            <a:ext cx="8229600" cy="1143000"/>
          </a:xfrm>
        </p:spPr>
        <p:txBody>
          <a:bodyPr/>
          <a:lstStyle/>
          <a:p>
            <a:r>
              <a:rPr lang="en-US" dirty="0" err="1" smtClean="0"/>
              <a:t>Ön</a:t>
            </a:r>
            <a:r>
              <a:rPr lang="en-US" dirty="0" smtClean="0"/>
              <a:t> </a:t>
            </a:r>
            <a:r>
              <a:rPr lang="tr-TR" dirty="0" smtClean="0"/>
              <a:t>Lisans için Tablo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636912"/>
            <a:ext cx="7118095" cy="2934845"/>
          </a:xfrm>
        </p:spPr>
      </p:pic>
    </p:spTree>
    <p:extLst>
      <p:ext uri="{BB962C8B-B14F-4D97-AF65-F5344CB8AC3E}">
        <p14:creationId xmlns:p14="http://schemas.microsoft.com/office/powerpoint/2010/main" val="568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Birkaç Örnek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87624" y="2348878"/>
          <a:ext cx="7128792" cy="2736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0607"/>
                <a:gridCol w="907618"/>
                <a:gridCol w="1074535"/>
                <a:gridCol w="667672"/>
                <a:gridCol w="667672"/>
                <a:gridCol w="667672"/>
                <a:gridCol w="667672"/>
                <a:gridCol w="667672"/>
                <a:gridCol w="667672"/>
              </a:tblGrid>
              <a:tr h="390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Lisans</a:t>
                      </a:r>
                      <a:r>
                        <a:rPr lang="en-US" sz="1100" u="none" strike="noStrike" dirty="0">
                          <a:effectLst/>
                        </a:rPr>
                        <a:t>/</a:t>
                      </a:r>
                      <a:r>
                        <a:rPr lang="en-US" sz="1100" u="none" strike="noStrike" dirty="0" err="1">
                          <a:effectLst/>
                        </a:rPr>
                        <a:t>Ön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Lisans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Sınıf Seviyesi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Sınıf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Ortalaması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dirty="0" err="1">
                          <a:effectLst/>
                        </a:rPr>
                        <a:t>Sınıf</a:t>
                      </a:r>
                      <a:r>
                        <a:rPr lang="en-US" sz="1200" b="1" i="1" u="none" strike="noStrike" dirty="0">
                          <a:effectLst/>
                        </a:rPr>
                        <a:t> SS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HBN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 Bağıl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 YB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Bağıl Harf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YB Harf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0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Lisans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Mükemmel 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effectLst/>
                        </a:rPr>
                        <a:t>9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66,67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Lisans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Orta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effectLst/>
                        </a:rPr>
                        <a:t>11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74,55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Lisans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Kötü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effectLst/>
                        </a:rPr>
                        <a:t>8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BA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BA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Önlisans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Mükemmel</a:t>
                      </a:r>
                      <a:r>
                        <a:rPr lang="en-US" sz="1100" u="none" strike="noStrike" dirty="0">
                          <a:effectLst/>
                        </a:rPr>
                        <a:t>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effectLst/>
                        </a:rPr>
                        <a:t>12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72,50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Önlisans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Orta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effectLst/>
                        </a:rPr>
                        <a:t>16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66,88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Önlisans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Kötü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effectLst/>
                        </a:rPr>
                        <a:t>14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73,57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82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Birkaç Örnek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320800" y="2492896"/>
          <a:ext cx="6923609" cy="2376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7777"/>
                <a:gridCol w="881494"/>
                <a:gridCol w="1043608"/>
                <a:gridCol w="648455"/>
                <a:gridCol w="648455"/>
                <a:gridCol w="648455"/>
                <a:gridCol w="648455"/>
                <a:gridCol w="648455"/>
                <a:gridCol w="648455"/>
              </a:tblGrid>
              <a:tr h="33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Lisans/Ön Lisans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Sınıf Seviyesi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Sınıf Ortalaması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dirty="0" err="1">
                          <a:effectLst/>
                        </a:rPr>
                        <a:t>Sınıf</a:t>
                      </a:r>
                      <a:r>
                        <a:rPr lang="en-US" sz="1200" b="1" i="1" u="none" strike="noStrike" dirty="0">
                          <a:effectLst/>
                        </a:rPr>
                        <a:t> SS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HBN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 Bağıl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 YB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Bağıl Harf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YB Harf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9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Lisans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Mükemmel</a:t>
                      </a:r>
                      <a:r>
                        <a:rPr lang="en-US" sz="1100" u="none" strike="noStrike" dirty="0">
                          <a:effectLst/>
                        </a:rPr>
                        <a:t>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effectLst/>
                        </a:rPr>
                        <a:t>2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55,00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Lisans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Orta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effectLst/>
                        </a:rPr>
                        <a:t>18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72,78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Lisans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Kötü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effectLst/>
                        </a:rPr>
                        <a:t>16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80,00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BA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Önlisans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Mükemmel</a:t>
                      </a:r>
                      <a:r>
                        <a:rPr lang="en-US" sz="1100" u="none" strike="noStrike" dirty="0">
                          <a:effectLst/>
                        </a:rPr>
                        <a:t>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effectLst/>
                        </a:rPr>
                        <a:t>5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76,00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Önlisans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Orta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effectLst/>
                        </a:rPr>
                        <a:t>25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68,00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Önlisans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Kötü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effectLst/>
                        </a:rPr>
                        <a:t>30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71,67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8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49" y="457200"/>
            <a:ext cx="8229600" cy="1143000"/>
          </a:xfrm>
        </p:spPr>
        <p:txBody>
          <a:bodyPr/>
          <a:lstStyle/>
          <a:p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Değişiklikler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Bağıl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tablosunda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seviyeleri</a:t>
            </a:r>
            <a:r>
              <a:rPr lang="en-US" dirty="0" smtClean="0"/>
              <a:t> </a:t>
            </a:r>
            <a:r>
              <a:rPr lang="en-US" dirty="0" err="1" smtClean="0"/>
              <a:t>detaylandırıldı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Ön Lisans ve Lisans Öğrenci profili farkı gözetil</a:t>
            </a:r>
            <a:r>
              <a:rPr lang="en-US" dirty="0" smtClean="0"/>
              <a:t>di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Standart sapmanın daha kontrollü olmasını </a:t>
            </a:r>
            <a:r>
              <a:rPr lang="tr-TR" dirty="0"/>
              <a:t>sağlamak </a:t>
            </a:r>
            <a:r>
              <a:rPr lang="tr-TR" dirty="0" smtClean="0"/>
              <a:t>için bağıl </a:t>
            </a:r>
            <a:r>
              <a:rPr lang="tr-TR" dirty="0"/>
              <a:t>değerlendirmeye katılma limitleri </a:t>
            </a:r>
            <a:r>
              <a:rPr lang="tr-TR" dirty="0" smtClean="0"/>
              <a:t>düzelti</a:t>
            </a:r>
            <a:r>
              <a:rPr lang="en-US" dirty="0" err="1" smtClean="0"/>
              <a:t>ldi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Bağıl ve Mutlak değerlendirme hesaplamalarından kaynaklı farklar en aza indirge</a:t>
            </a:r>
            <a:r>
              <a:rPr lang="en-US" dirty="0" err="1" smtClean="0"/>
              <a:t>ndi</a:t>
            </a:r>
            <a:r>
              <a:rPr lang="tr-TR" dirty="0" smtClean="0"/>
              <a:t>. </a:t>
            </a:r>
            <a:r>
              <a:rPr lang="en-US" dirty="0" smtClean="0"/>
              <a:t>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yarı</a:t>
            </a:r>
            <a:r>
              <a:rPr lang="en-US" dirty="0" smtClean="0"/>
              <a:t> </a:t>
            </a:r>
            <a:r>
              <a:rPr lang="en-US" dirty="0" err="1" smtClean="0"/>
              <a:t>bağıl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kullanıldı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TANIMLAR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BDKAL</a:t>
            </a:r>
            <a:r>
              <a:rPr lang="en-US" dirty="0"/>
              <a:t>: </a:t>
            </a:r>
            <a:r>
              <a:rPr lang="en-US" dirty="0" err="1"/>
              <a:t>Bağıl</a:t>
            </a:r>
            <a:r>
              <a:rPr lang="en-US" dirty="0"/>
              <a:t> </a:t>
            </a:r>
            <a:r>
              <a:rPr lang="en-US" dirty="0" err="1"/>
              <a:t>Değerlendirmeye</a:t>
            </a:r>
            <a:r>
              <a:rPr lang="en-US" dirty="0"/>
              <a:t> </a:t>
            </a:r>
            <a:r>
              <a:rPr lang="en-US" dirty="0" err="1"/>
              <a:t>Katma</a:t>
            </a:r>
            <a:r>
              <a:rPr lang="en-US" dirty="0"/>
              <a:t> Alt </a:t>
            </a:r>
            <a:r>
              <a:rPr lang="en-US" dirty="0" err="1" smtClean="0"/>
              <a:t>Limiti</a:t>
            </a:r>
            <a:endParaRPr lang="en-US" dirty="0"/>
          </a:p>
          <a:p>
            <a:r>
              <a:rPr lang="en-US" dirty="0" smtClean="0"/>
              <a:t>BDKÜL</a:t>
            </a:r>
            <a:r>
              <a:rPr lang="en-US" dirty="0"/>
              <a:t>: </a:t>
            </a:r>
            <a:r>
              <a:rPr lang="en-US" dirty="0" err="1"/>
              <a:t>Bağıl</a:t>
            </a:r>
            <a:r>
              <a:rPr lang="en-US" dirty="0"/>
              <a:t> </a:t>
            </a:r>
            <a:r>
              <a:rPr lang="en-US" dirty="0" err="1"/>
              <a:t>Değerlendirmeye</a:t>
            </a:r>
            <a:r>
              <a:rPr lang="en-US" dirty="0"/>
              <a:t> </a:t>
            </a:r>
            <a:r>
              <a:rPr lang="en-US" dirty="0" err="1"/>
              <a:t>Katma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 smtClean="0"/>
              <a:t>Limiti</a:t>
            </a:r>
            <a:endParaRPr lang="en-US" dirty="0"/>
          </a:p>
          <a:p>
            <a:r>
              <a:rPr lang="en-US" dirty="0" smtClean="0"/>
              <a:t>HBAL</a:t>
            </a:r>
            <a:r>
              <a:rPr lang="en-US" dirty="0"/>
              <a:t>: Ham </a:t>
            </a:r>
            <a:r>
              <a:rPr lang="en-US" dirty="0" err="1"/>
              <a:t>Başarı</a:t>
            </a:r>
            <a:r>
              <a:rPr lang="en-US" dirty="0"/>
              <a:t> </a:t>
            </a:r>
            <a:r>
              <a:rPr lang="en-US" dirty="0" err="1"/>
              <a:t>notu</a:t>
            </a:r>
            <a:r>
              <a:rPr lang="en-US" dirty="0"/>
              <a:t> Alt </a:t>
            </a:r>
            <a:r>
              <a:rPr lang="en-US" dirty="0" err="1" smtClean="0"/>
              <a:t>Limiti</a:t>
            </a:r>
            <a:endParaRPr lang="en-US" dirty="0"/>
          </a:p>
          <a:p>
            <a:r>
              <a:rPr lang="en-US" dirty="0" smtClean="0"/>
              <a:t>HBÜL</a:t>
            </a:r>
            <a:r>
              <a:rPr lang="en-US" dirty="0"/>
              <a:t>: Ham </a:t>
            </a:r>
            <a:r>
              <a:rPr lang="en-US" dirty="0" err="1"/>
              <a:t>Başarı</a:t>
            </a:r>
            <a:r>
              <a:rPr lang="en-US" dirty="0"/>
              <a:t> </a:t>
            </a:r>
            <a:r>
              <a:rPr lang="en-US" dirty="0" err="1"/>
              <a:t>notu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 smtClean="0"/>
              <a:t>Limiti</a:t>
            </a:r>
            <a:endParaRPr lang="en-US" dirty="0" smtClean="0"/>
          </a:p>
          <a:p>
            <a:r>
              <a:rPr lang="en-US" dirty="0"/>
              <a:t>YSSL: </a:t>
            </a:r>
            <a:r>
              <a:rPr lang="en-US" dirty="0" err="1"/>
              <a:t>Yarıyıl</a:t>
            </a:r>
            <a:r>
              <a:rPr lang="en-US" dirty="0"/>
              <a:t> </a:t>
            </a:r>
            <a:r>
              <a:rPr lang="en-US" dirty="0" err="1"/>
              <a:t>Sonu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 smtClean="0"/>
              <a:t>Limiti</a:t>
            </a:r>
            <a:endParaRPr lang="en-US" dirty="0"/>
          </a:p>
          <a:p>
            <a:r>
              <a:rPr lang="en-US" dirty="0" err="1" smtClean="0"/>
              <a:t>Lisans</a:t>
            </a:r>
            <a:r>
              <a:rPr lang="en-US" dirty="0" smtClean="0"/>
              <a:t> </a:t>
            </a:r>
            <a:r>
              <a:rPr lang="en-US" dirty="0"/>
              <a:t>: Mehmet </a:t>
            </a:r>
            <a:r>
              <a:rPr lang="en-US" dirty="0" err="1"/>
              <a:t>Akif</a:t>
            </a:r>
            <a:r>
              <a:rPr lang="en-US" dirty="0"/>
              <a:t> </a:t>
            </a:r>
            <a:r>
              <a:rPr lang="en-US" dirty="0" err="1"/>
              <a:t>Ersoy</a:t>
            </a:r>
            <a:r>
              <a:rPr lang="en-US" dirty="0"/>
              <a:t> </a:t>
            </a:r>
            <a:r>
              <a:rPr lang="en-US" dirty="0" err="1"/>
              <a:t>Üniversitesi</a:t>
            </a:r>
            <a:r>
              <a:rPr lang="en-US" dirty="0"/>
              <a:t> </a:t>
            </a:r>
            <a:r>
              <a:rPr lang="en-US" dirty="0" err="1"/>
              <a:t>Fakülte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Yüksekokulları</a:t>
            </a:r>
            <a:endParaRPr lang="en-US" dirty="0"/>
          </a:p>
          <a:p>
            <a:r>
              <a:rPr lang="en-US" dirty="0" err="1" smtClean="0"/>
              <a:t>Önlisans</a:t>
            </a:r>
            <a:r>
              <a:rPr lang="en-US" dirty="0"/>
              <a:t>: Mehmet </a:t>
            </a:r>
            <a:r>
              <a:rPr lang="en-US" dirty="0" err="1"/>
              <a:t>Akif</a:t>
            </a:r>
            <a:r>
              <a:rPr lang="en-US" dirty="0"/>
              <a:t> </a:t>
            </a:r>
            <a:r>
              <a:rPr lang="en-US" dirty="0" err="1"/>
              <a:t>Ersoy</a:t>
            </a:r>
            <a:r>
              <a:rPr lang="en-US" dirty="0"/>
              <a:t> </a:t>
            </a:r>
            <a:r>
              <a:rPr lang="en-US" dirty="0" err="1"/>
              <a:t>Üniversitesi</a:t>
            </a:r>
            <a:r>
              <a:rPr lang="en-US" dirty="0"/>
              <a:t> </a:t>
            </a:r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 smtClean="0"/>
              <a:t>Yüksekokulları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9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859" y="692696"/>
            <a:ext cx="8229600" cy="1143000"/>
          </a:xfrm>
        </p:spPr>
        <p:txBody>
          <a:bodyPr/>
          <a:lstStyle/>
          <a:p>
            <a:r>
              <a:rPr lang="tr-TR" dirty="0" smtClean="0"/>
              <a:t>Bağıl Değerlendirme Sistemi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0" y="2348880"/>
            <a:ext cx="7006039" cy="259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2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91" y="548680"/>
            <a:ext cx="8229600" cy="955576"/>
          </a:xfrm>
        </p:spPr>
        <p:txBody>
          <a:bodyPr/>
          <a:lstStyle/>
          <a:p>
            <a:r>
              <a:rPr lang="tr-TR" dirty="0" smtClean="0"/>
              <a:t>Bağıl Değerlendirme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28800"/>
                <a:ext cx="8229600" cy="4497363"/>
              </a:xfrm>
            </p:spPr>
            <p:txBody>
              <a:bodyPr>
                <a:normAutofit fontScale="77500" lnSpcReduction="20000"/>
              </a:bodyPr>
              <a:lstStyle/>
              <a:p>
                <a:pPr marL="6350" marR="1270" indent="-6350">
                  <a:lnSpc>
                    <a:spcPct val="107000"/>
                  </a:lnSpc>
                  <a:spcAft>
                    <a:spcPts val="735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tr-TR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𝑿</m:t>
                        </m:r>
                        <m:r>
                          <a:rPr lang="tr-TR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b="1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tr-TR" b="1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𝑿</m:t>
                            </m:r>
                          </m:e>
                        </m:acc>
                      </m:e>
                    </m:d>
                    <m:r>
                      <a:rPr lang="tr-TR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∗ </m:t>
                    </m:r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tr-TR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𝟏𝟎</m:t>
                        </m:r>
                      </m:num>
                      <m:den>
                        <m:r>
                          <a:rPr lang="tr-TR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𝑺</m:t>
                        </m:r>
                      </m:den>
                    </m:f>
                    <m:r>
                      <a:rPr lang="tr-TR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tr-TR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𝟕𝟎</m:t>
                    </m:r>
                  </m:oMath>
                </a14:m>
                <a:r>
                  <a:rPr lang="tr-TR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6350" marR="1270" indent="-6350">
                  <a:lnSpc>
                    <a:spcPct val="107000"/>
                  </a:lnSpc>
                  <a:spcAft>
                    <a:spcPts val="735"/>
                  </a:spcAft>
                </a:pPr>
                <a:endParaRPr lang="tr-TR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6350" marR="1270" indent="-6350">
                  <a:lnSpc>
                    <a:spcPct val="107000"/>
                  </a:lnSpc>
                  <a:spcAft>
                    <a:spcPts val="735"/>
                  </a:spcAft>
                </a:pPr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Öğrenci sayısı az olduğunda standartlaştırma problemi standart sapmadan kaynaklı hatalar verecektir.</a:t>
                </a:r>
                <a:endParaRPr lang="en-US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6350" marR="1270" indent="-6350">
                  <a:lnSpc>
                    <a:spcPct val="107000"/>
                  </a:lnSpc>
                  <a:spcAft>
                    <a:spcPts val="735"/>
                  </a:spcAft>
                </a:pPr>
                <a:endParaRPr lang="en-US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6350" marR="1270" indent="-6350">
                  <a:lnSpc>
                    <a:spcPct val="107000"/>
                  </a:lnSpc>
                  <a:spcAft>
                    <a:spcPts val="735"/>
                  </a:spcAft>
                </a:pPr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Bağıl değerlendirme</a:t>
                </a:r>
                <a:r>
                  <a:rPr lang="en-US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nin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uygulandığı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(N ≥ 20) </a:t>
                </a:r>
                <a:r>
                  <a:rPr lang="en-US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ve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uygulanma</a:t>
                </a:r>
                <a:r>
                  <a:rPr lang="en-US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dığı</a:t>
                </a:r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durumlarda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(N &lt; 20),</a:t>
                </a:r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birbirine benzer harf notlarının verilmesi için T skoru hesaplamasından standart sapmayı çıkart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arak </a:t>
                </a:r>
                <a:r>
                  <a:rPr lang="en-US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farklı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ama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benzer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bir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değerlendirme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uygulanabilir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28800"/>
                <a:ext cx="8229600" cy="4497363"/>
              </a:xfrm>
              <a:blipFill rotWithShape="0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11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8229600" cy="1143000"/>
          </a:xfrm>
        </p:spPr>
        <p:txBody>
          <a:bodyPr/>
          <a:lstStyle/>
          <a:p>
            <a:r>
              <a:rPr lang="tr-TR" dirty="0" smtClean="0"/>
              <a:t>Yarı Bağıl Değerlendirme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tr-TR" dirty="0" smtClean="0"/>
              <a:t>Bağıl değerlendirmeye girebilecek öğrenci sayısı 20’nin altında olduğu zaman öğrencilerin T skoru aşağıdaki gibi hesaplanır ve Ön Lisans ya da Lisans olması durumuna göre sınıf seviyesinin bulunduğu satırdan harf notları verilir.</a:t>
            </a:r>
          </a:p>
          <a:p>
            <a:endParaRPr lang="en-US" dirty="0"/>
          </a:p>
        </p:txBody>
      </p:sp>
      <p:pic>
        <p:nvPicPr>
          <p:cNvPr id="11" name="Content Placeholder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4725144"/>
            <a:ext cx="5942033" cy="55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0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67896"/>
            <a:ext cx="8229600" cy="1143000"/>
          </a:xfrm>
        </p:spPr>
        <p:txBody>
          <a:bodyPr/>
          <a:lstStyle/>
          <a:p>
            <a:r>
              <a:rPr lang="tr-TR" dirty="0" smtClean="0"/>
              <a:t>Yarı Bağıl Değerlendirme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tr-TR" dirty="0"/>
                  <a:t>Bağıl 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tr-TR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𝑿</m:t>
                        </m:r>
                        <m:r>
                          <a:rPr lang="tr-TR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tr-TR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𝑿</m:t>
                            </m:r>
                          </m:e>
                        </m:acc>
                      </m:e>
                    </m:d>
                    <m:r>
                      <a:rPr lang="tr-TR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∗ </m:t>
                    </m:r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tr-T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𝟏𝟎</m:t>
                        </m:r>
                      </m:num>
                      <m:den>
                        <m:r>
                          <a:rPr lang="tr-T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𝑺</m:t>
                        </m:r>
                      </m:den>
                    </m:f>
                    <m:r>
                      <a:rPr lang="tr-TR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tr-TR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𝟕𝟎</m:t>
                    </m:r>
                  </m:oMath>
                </a14:m>
                <a:r>
                  <a:rPr lang="tr-T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endParaRPr lang="tr-TR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tr-TR" dirty="0"/>
                  <a:t>Yarı Bağıl 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tr-TR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𝑿</m:t>
                        </m:r>
                        <m:r>
                          <a:rPr lang="tr-TR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tr-TR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𝑿</m:t>
                            </m:r>
                          </m:e>
                        </m:acc>
                      </m:e>
                    </m:d>
                    <m:r>
                      <a:rPr lang="tr-TR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tr-TR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𝟕𝟎</m:t>
                    </m:r>
                  </m:oMath>
                </a14:m>
                <a:r>
                  <a:rPr lang="tr-T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endParaRPr lang="tr-TR" dirty="0" smtClean="0"/>
              </a:p>
              <a:p>
                <a:r>
                  <a:rPr lang="en-US" dirty="0" err="1" smtClean="0"/>
                  <a:t>Üniversitemizde</a:t>
                </a:r>
                <a:r>
                  <a:rPr lang="en-US" dirty="0" smtClean="0"/>
                  <a:t> </a:t>
                </a:r>
                <a:r>
                  <a:rPr lang="tr-TR" dirty="0" smtClean="0"/>
                  <a:t>standart sapmalar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genellikle</a:t>
                </a:r>
                <a:r>
                  <a:rPr lang="tr-TR" dirty="0" smtClean="0"/>
                  <a:t> 8 ile 20 arasında değişiklik göster</a:t>
                </a:r>
                <a:r>
                  <a:rPr lang="en-US" dirty="0" err="1" smtClean="0"/>
                  <a:t>iyor</a:t>
                </a:r>
                <a:r>
                  <a:rPr lang="tr-TR" dirty="0" smtClean="0"/>
                  <a:t>. </a:t>
                </a:r>
                <a:endParaRPr lang="en-US" dirty="0" smtClean="0"/>
              </a:p>
              <a:p>
                <a:endParaRPr lang="en-US" dirty="0" smtClean="0"/>
              </a:p>
              <a:p>
                <a:r>
                  <a:rPr lang="tr-TR" dirty="0" smtClean="0"/>
                  <a:t>Bu durumda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tr-T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𝟏𝟎</m:t>
                        </m:r>
                      </m:num>
                      <m:den>
                        <m:r>
                          <a:rPr lang="tr-T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𝑺</m:t>
                        </m:r>
                      </m:den>
                    </m:f>
                  </m:oMath>
                </a14:m>
                <a:r>
                  <a:rPr lang="tr-TR" dirty="0" smtClean="0"/>
                  <a:t> ifadesi;</a:t>
                </a:r>
              </a:p>
              <a:p>
                <a:endParaRPr lang="tr-TR" dirty="0" smtClean="0"/>
              </a:p>
              <a:p>
                <a:pPr lvl="1"/>
                <a:r>
                  <a:rPr lang="tr-TR" dirty="0" smtClean="0"/>
                  <a:t>(Genellikle Lisans) Standart sapma düşük olduğunda 1 – 1,28</a:t>
                </a:r>
              </a:p>
              <a:p>
                <a:endParaRPr lang="tr-TR" dirty="0" smtClean="0"/>
              </a:p>
              <a:p>
                <a:pPr lvl="1"/>
                <a:r>
                  <a:rPr lang="tr-TR" dirty="0" smtClean="0"/>
                  <a:t>(Genellikle Ön Lisans) Standart sapma yüksek olduğunda 0,5 – 1 aralığında değerler alıyor.</a:t>
                </a:r>
              </a:p>
              <a:p>
                <a:pPr marL="0" indent="0">
                  <a:buNone/>
                </a:pPr>
                <a:endParaRPr lang="tr-TR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5" t="-809" b="-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783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8229600" cy="1143000"/>
          </a:xfrm>
        </p:spPr>
        <p:txBody>
          <a:bodyPr/>
          <a:lstStyle/>
          <a:p>
            <a:r>
              <a:rPr lang="tr-TR" dirty="0" smtClean="0"/>
              <a:t>Yarı Bağıl ve Bağıl Karşılaştırma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endParaRPr lang="tr-TR" dirty="0"/>
              </a:p>
              <a:p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Standart sapmanın 10 olduğu durumda bağıl sistem de yarı bağıl sistem de matematiksel olarak aynı formüle dönüşecektir.</a:t>
                </a:r>
              </a:p>
              <a:p>
                <a:endParaRPr lang="tr-TR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Sınıf standart sapması 10 dan uzaklaştıkça; standart sapma ile çarpım durumunda olduğundan iki değerlendirme arasındaki fark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tr-TR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𝑿</m:t>
                        </m:r>
                        <m:r>
                          <a:rPr lang="tr-TR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tr-TR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𝑿</m:t>
                            </m:r>
                          </m:e>
                        </m:acc>
                      </m:e>
                    </m:d>
                  </m:oMath>
                </a14:m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ifadesinin büyüklüğü ile orantılı hata verecektir.</a:t>
                </a:r>
              </a:p>
              <a:p>
                <a:endParaRPr lang="tr-TR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Bu durumda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tr-TR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𝑿</m:t>
                        </m:r>
                        <m:r>
                          <a:rPr lang="tr-TR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tr-TR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𝑿</m:t>
                            </m:r>
                          </m:e>
                        </m:acc>
                      </m:e>
                    </m:d>
                  </m:oMath>
                </a14:m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ifadesinin uç noktalardaki öğrenciler için düzgün çalışmayacağını söyleyebiliriz. Bu sebepten dolayı değerlendirmeye alma limitlerinde değişiklik </a:t>
                </a:r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yap</a:t>
                </a:r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ılarak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kontrol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sağlandı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tr-TR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tr-TR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Bu durum sağlandığında bağıl değerlendirme ve yarı bağıl değerlendirme sonucunda T skorları arasında takriben en fazla 5-10 puan farklılık olacaktır. Bu durumda da iki değerlendirme arasında en fazla 1 ya da 2 harf notu değişiklik olması beklenir. Örneğin 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“</a:t>
                </a:r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DC ve CC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”</a:t>
                </a:r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veya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“</a:t>
                </a:r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CC ve BB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”</a:t>
                </a:r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gibi. Bu da </a:t>
                </a:r>
                <a:r>
                  <a:rPr lang="en-US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beklenilen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tr-TR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bir farktır.</a:t>
                </a:r>
              </a:p>
              <a:p>
                <a:pPr marL="0" indent="0">
                  <a:buNone/>
                </a:pPr>
                <a:endParaRPr lang="tr-TR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44" r="-14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617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Değerlendirmede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ullanılan</a:t>
            </a:r>
            <a:r>
              <a:rPr lang="en-US" dirty="0" smtClean="0"/>
              <a:t> </a:t>
            </a:r>
            <a:r>
              <a:rPr lang="en-US" dirty="0" err="1" smtClean="0"/>
              <a:t>Limitler</a:t>
            </a:r>
            <a:endParaRPr lang="en-US" dirty="0"/>
          </a:p>
        </p:txBody>
      </p:sp>
      <p:pic>
        <p:nvPicPr>
          <p:cNvPr id="4" name="Content Placeholder 3" descr="C:\Users\sony\AppData\Local\Microsoft\Windows\INetCache\Content.Word\Adsız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3984"/>
            <a:ext cx="8229600" cy="4398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131840" y="587771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Kısaltmalar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tanımlara</a:t>
            </a:r>
            <a:r>
              <a:rPr lang="en-US" dirty="0" smtClean="0"/>
              <a:t> </a:t>
            </a:r>
            <a:r>
              <a:rPr lang="en-US" dirty="0" err="1" smtClean="0"/>
              <a:t>bakınız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48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2375</TotalTime>
  <Words>408</Words>
  <Application>Microsoft Office PowerPoint</Application>
  <PresentationFormat>Ekran Gösterisi (4:3)</PresentationFormat>
  <Paragraphs>197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Ofis Teması</vt:lpstr>
      <vt:lpstr>BAĞIL VE YARI BAĞIL DEĞERLENDİRME</vt:lpstr>
      <vt:lpstr>Yapılan Değişiklikler</vt:lpstr>
      <vt:lpstr>TANIMLAR</vt:lpstr>
      <vt:lpstr>Bağıl Değerlendirme Sistemi</vt:lpstr>
      <vt:lpstr>Bağıl Değerlendirme</vt:lpstr>
      <vt:lpstr>Yarı Bağıl Değerlendirme</vt:lpstr>
      <vt:lpstr>Yarı Bağıl Değerlendirme</vt:lpstr>
      <vt:lpstr>Yarı Bağıl ve Bağıl Karşılaştırma</vt:lpstr>
      <vt:lpstr>Değerlendirmede Kullanılan Limitler</vt:lpstr>
      <vt:lpstr>Limitler</vt:lpstr>
      <vt:lpstr>Lisans için Tablo</vt:lpstr>
      <vt:lpstr>Ön Lisans için Tablo</vt:lpstr>
      <vt:lpstr>Birkaç Örnek</vt:lpstr>
      <vt:lpstr>Birkaç Örnek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BAĞIL DEĞERLENDİRME SİSTEMİ</dc:title>
  <dc:creator>ZUBEYDE</dc:creator>
  <cp:lastModifiedBy>ihsan</cp:lastModifiedBy>
  <cp:revision>97</cp:revision>
  <dcterms:created xsi:type="dcterms:W3CDTF">2014-01-22T09:20:36Z</dcterms:created>
  <dcterms:modified xsi:type="dcterms:W3CDTF">2014-08-27T07:07:34Z</dcterms:modified>
</cp:coreProperties>
</file>